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601200" cy="12801600" type="A3"/>
  <p:notesSz cx="6858000" cy="9144000"/>
  <p:defaultTextStyle>
    <a:defPPr>
      <a:defRPr lang="fa-IR"/>
    </a:defPPr>
    <a:lvl1pPr marL="0" algn="r" defTabSz="1280160" rtl="1" eaLnBrk="1" latinLnBrk="0" hangingPunct="1">
      <a:defRPr sz="2500" kern="1200">
        <a:solidFill>
          <a:schemeClr val="tx1"/>
        </a:solidFill>
        <a:latin typeface="+mn-lt"/>
        <a:ea typeface="+mn-ea"/>
        <a:cs typeface="+mn-cs"/>
      </a:defRPr>
    </a:lvl1pPr>
    <a:lvl2pPr marL="640080" algn="r" defTabSz="1280160" rtl="1" eaLnBrk="1" latinLnBrk="0" hangingPunct="1">
      <a:defRPr sz="2500" kern="1200">
        <a:solidFill>
          <a:schemeClr val="tx1"/>
        </a:solidFill>
        <a:latin typeface="+mn-lt"/>
        <a:ea typeface="+mn-ea"/>
        <a:cs typeface="+mn-cs"/>
      </a:defRPr>
    </a:lvl2pPr>
    <a:lvl3pPr marL="1280160" algn="r" defTabSz="1280160" rtl="1" eaLnBrk="1" latinLnBrk="0" hangingPunct="1">
      <a:defRPr sz="2500" kern="1200">
        <a:solidFill>
          <a:schemeClr val="tx1"/>
        </a:solidFill>
        <a:latin typeface="+mn-lt"/>
        <a:ea typeface="+mn-ea"/>
        <a:cs typeface="+mn-cs"/>
      </a:defRPr>
    </a:lvl3pPr>
    <a:lvl4pPr marL="1920240" algn="r" defTabSz="1280160" rtl="1" eaLnBrk="1" latinLnBrk="0" hangingPunct="1">
      <a:defRPr sz="2500" kern="1200">
        <a:solidFill>
          <a:schemeClr val="tx1"/>
        </a:solidFill>
        <a:latin typeface="+mn-lt"/>
        <a:ea typeface="+mn-ea"/>
        <a:cs typeface="+mn-cs"/>
      </a:defRPr>
    </a:lvl4pPr>
    <a:lvl5pPr marL="2560320" algn="r" defTabSz="1280160" rtl="1" eaLnBrk="1" latinLnBrk="0" hangingPunct="1">
      <a:defRPr sz="2500" kern="1200">
        <a:solidFill>
          <a:schemeClr val="tx1"/>
        </a:solidFill>
        <a:latin typeface="+mn-lt"/>
        <a:ea typeface="+mn-ea"/>
        <a:cs typeface="+mn-cs"/>
      </a:defRPr>
    </a:lvl5pPr>
    <a:lvl6pPr marL="3200400" algn="r" defTabSz="1280160" rtl="1" eaLnBrk="1" latinLnBrk="0" hangingPunct="1">
      <a:defRPr sz="2500" kern="1200">
        <a:solidFill>
          <a:schemeClr val="tx1"/>
        </a:solidFill>
        <a:latin typeface="+mn-lt"/>
        <a:ea typeface="+mn-ea"/>
        <a:cs typeface="+mn-cs"/>
      </a:defRPr>
    </a:lvl6pPr>
    <a:lvl7pPr marL="3840480" algn="r" defTabSz="1280160" rtl="1" eaLnBrk="1" latinLnBrk="0" hangingPunct="1">
      <a:defRPr sz="2500" kern="1200">
        <a:solidFill>
          <a:schemeClr val="tx1"/>
        </a:solidFill>
        <a:latin typeface="+mn-lt"/>
        <a:ea typeface="+mn-ea"/>
        <a:cs typeface="+mn-cs"/>
      </a:defRPr>
    </a:lvl7pPr>
    <a:lvl8pPr marL="4480560" algn="r" defTabSz="1280160" rtl="1" eaLnBrk="1" latinLnBrk="0" hangingPunct="1">
      <a:defRPr sz="2500" kern="1200">
        <a:solidFill>
          <a:schemeClr val="tx1"/>
        </a:solidFill>
        <a:latin typeface="+mn-lt"/>
        <a:ea typeface="+mn-ea"/>
        <a:cs typeface="+mn-cs"/>
      </a:defRPr>
    </a:lvl8pPr>
    <a:lvl9pPr marL="5120640" algn="r" defTabSz="1280160" rtl="1"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40" d="100"/>
          <a:sy n="40" d="100"/>
        </p:scale>
        <p:origin x="2220" y="-12"/>
      </p:cViewPr>
      <p:guideLst>
        <p:guide orient="horz" pos="4032"/>
        <p:guide pos="30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976796"/>
            <a:ext cx="8161020" cy="2744046"/>
          </a:xfrm>
        </p:spPr>
        <p:txBody>
          <a:bodyPr/>
          <a:lstStyle/>
          <a:p>
            <a:r>
              <a:rPr lang="en-US" smtClean="0"/>
              <a:t>Click to edit Master title style</a:t>
            </a:r>
            <a:endParaRPr lang="fa-IR"/>
          </a:p>
        </p:txBody>
      </p:sp>
      <p:sp>
        <p:nvSpPr>
          <p:cNvPr id="3" name="Subtitle 2"/>
          <p:cNvSpPr>
            <a:spLocks noGrp="1"/>
          </p:cNvSpPr>
          <p:nvPr>
            <p:ph type="subTitle" idx="1"/>
          </p:nvPr>
        </p:nvSpPr>
        <p:spPr>
          <a:xfrm>
            <a:off x="1440180" y="7254240"/>
            <a:ext cx="6720840" cy="327152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C78EB83-9349-426F-B126-78A4711E16C2}" type="datetimeFigureOut">
              <a:rPr lang="fa-IR" smtClean="0"/>
              <a:t>26/09/1443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347583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C78EB83-9349-426F-B126-78A4711E16C2}" type="datetimeFigureOut">
              <a:rPr lang="fa-IR" smtClean="0"/>
              <a:t>26/09/1443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195849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512660"/>
            <a:ext cx="2160270" cy="10922846"/>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80060" y="512660"/>
            <a:ext cx="632079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C78EB83-9349-426F-B126-78A4711E16C2}" type="datetimeFigureOut">
              <a:rPr lang="fa-IR" smtClean="0"/>
              <a:t>26/09/1443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426086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C78EB83-9349-426F-B126-78A4711E16C2}" type="datetimeFigureOut">
              <a:rPr lang="fa-IR" smtClean="0"/>
              <a:t>26/09/1443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412589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8226214"/>
            <a:ext cx="8161020" cy="2542540"/>
          </a:xfrm>
        </p:spPr>
        <p:txBody>
          <a:bodyPr anchor="t"/>
          <a:lstStyle>
            <a:lvl1pPr algn="r">
              <a:defRPr sz="5600" b="1" cap="all"/>
            </a:lvl1pPr>
          </a:lstStyle>
          <a:p>
            <a:r>
              <a:rPr lang="en-US" smtClean="0"/>
              <a:t>Click to edit Master title style</a:t>
            </a:r>
            <a:endParaRPr lang="fa-IR"/>
          </a:p>
        </p:txBody>
      </p:sp>
      <p:sp>
        <p:nvSpPr>
          <p:cNvPr id="3" name="Text Placeholder 2"/>
          <p:cNvSpPr>
            <a:spLocks noGrp="1"/>
          </p:cNvSpPr>
          <p:nvPr>
            <p:ph type="body" idx="1"/>
          </p:nvPr>
        </p:nvSpPr>
        <p:spPr>
          <a:xfrm>
            <a:off x="758429" y="5425866"/>
            <a:ext cx="8161020" cy="2800349"/>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8EB83-9349-426F-B126-78A4711E16C2}" type="datetimeFigureOut">
              <a:rPr lang="fa-IR" smtClean="0"/>
              <a:t>26/09/1443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248407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80060" y="2987042"/>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80610" y="2987042"/>
            <a:ext cx="4240530" cy="8448464"/>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C78EB83-9349-426F-B126-78A4711E16C2}" type="datetimeFigureOut">
              <a:rPr lang="fa-IR" smtClean="0"/>
              <a:t>26/09/1443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98290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80061" y="2865544"/>
            <a:ext cx="4242197"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480061" y="4059766"/>
            <a:ext cx="4242197"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877278" y="2865544"/>
            <a:ext cx="4243863" cy="1194222"/>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4877278" y="4059766"/>
            <a:ext cx="4243863" cy="7375738"/>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C78EB83-9349-426F-B126-78A4711E16C2}" type="datetimeFigureOut">
              <a:rPr lang="fa-IR" smtClean="0"/>
              <a:t>26/09/1443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93531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C78EB83-9349-426F-B126-78A4711E16C2}" type="datetimeFigureOut">
              <a:rPr lang="fa-IR" smtClean="0"/>
              <a:t>26/09/1443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1194302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8EB83-9349-426F-B126-78A4711E16C2}" type="datetimeFigureOut">
              <a:rPr lang="fa-IR" smtClean="0"/>
              <a:t>26/09/1443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271357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509694"/>
            <a:ext cx="3158729" cy="2169160"/>
          </a:xfrm>
        </p:spPr>
        <p:txBody>
          <a:bodyPr anchor="b"/>
          <a:lstStyle>
            <a:lvl1pPr algn="r">
              <a:defRPr sz="2800" b="1"/>
            </a:lvl1pPr>
          </a:lstStyle>
          <a:p>
            <a:r>
              <a:rPr lang="en-US" smtClean="0"/>
              <a:t>Click to edit Master title style</a:t>
            </a:r>
            <a:endParaRPr lang="fa-IR"/>
          </a:p>
        </p:txBody>
      </p:sp>
      <p:sp>
        <p:nvSpPr>
          <p:cNvPr id="3" name="Content Placeholder 2"/>
          <p:cNvSpPr>
            <a:spLocks noGrp="1"/>
          </p:cNvSpPr>
          <p:nvPr>
            <p:ph idx="1"/>
          </p:nvPr>
        </p:nvSpPr>
        <p:spPr>
          <a:xfrm>
            <a:off x="3753803" y="509695"/>
            <a:ext cx="5367338" cy="10925811"/>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80061" y="2678855"/>
            <a:ext cx="3158729" cy="8756651"/>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8EB83-9349-426F-B126-78A4711E16C2}" type="datetimeFigureOut">
              <a:rPr lang="fa-IR" smtClean="0"/>
              <a:t>26/09/1443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129289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8961121"/>
            <a:ext cx="5760720" cy="1057911"/>
          </a:xfrm>
        </p:spPr>
        <p:txBody>
          <a:bodyPr anchor="b"/>
          <a:lstStyle>
            <a:lvl1pPr algn="r">
              <a:defRPr sz="2800" b="1"/>
            </a:lvl1pPr>
          </a:lstStyle>
          <a:p>
            <a:r>
              <a:rPr lang="en-US" smtClean="0"/>
              <a:t>Click to edit Master title style</a:t>
            </a:r>
            <a:endParaRPr lang="fa-IR"/>
          </a:p>
        </p:txBody>
      </p:sp>
      <p:sp>
        <p:nvSpPr>
          <p:cNvPr id="3" name="Picture Placeholder 2"/>
          <p:cNvSpPr>
            <a:spLocks noGrp="1"/>
          </p:cNvSpPr>
          <p:nvPr>
            <p:ph type="pic" idx="1"/>
          </p:nvPr>
        </p:nvSpPr>
        <p:spPr>
          <a:xfrm>
            <a:off x="1881902" y="1143846"/>
            <a:ext cx="5760720" cy="768096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fa-IR"/>
          </a:p>
        </p:txBody>
      </p:sp>
      <p:sp>
        <p:nvSpPr>
          <p:cNvPr id="4" name="Text Placeholder 3"/>
          <p:cNvSpPr>
            <a:spLocks noGrp="1"/>
          </p:cNvSpPr>
          <p:nvPr>
            <p:ph type="body" sz="half" idx="2"/>
          </p:nvPr>
        </p:nvSpPr>
        <p:spPr>
          <a:xfrm>
            <a:off x="1881902" y="10019032"/>
            <a:ext cx="5760720" cy="1502409"/>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8EB83-9349-426F-B126-78A4711E16C2}" type="datetimeFigureOut">
              <a:rPr lang="fa-IR" smtClean="0"/>
              <a:t>26/09/1443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1BD65-5E96-47CC-AC99-5B46D4CBC2AC}" type="slidenum">
              <a:rPr lang="fa-IR" smtClean="0"/>
              <a:t>‹#›</a:t>
            </a:fld>
            <a:endParaRPr lang="fa-IR"/>
          </a:p>
        </p:txBody>
      </p:sp>
    </p:spTree>
    <p:extLst>
      <p:ext uri="{BB962C8B-B14F-4D97-AF65-F5344CB8AC3E}">
        <p14:creationId xmlns:p14="http://schemas.microsoft.com/office/powerpoint/2010/main" val="89533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512658"/>
            <a:ext cx="8641080" cy="2133600"/>
          </a:xfrm>
          <a:prstGeom prst="rect">
            <a:avLst/>
          </a:prstGeom>
        </p:spPr>
        <p:txBody>
          <a:bodyPr vert="horz" lIns="128016" tIns="64008" rIns="128016" bIns="64008"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80060" y="2987042"/>
            <a:ext cx="8641080" cy="8448464"/>
          </a:xfrm>
          <a:prstGeom prst="rect">
            <a:avLst/>
          </a:prstGeom>
        </p:spPr>
        <p:txBody>
          <a:bodyPr vert="horz" lIns="128016" tIns="64008" rIns="128016" bIns="64008"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880860" y="11865188"/>
            <a:ext cx="2240280" cy="681566"/>
          </a:xfrm>
          <a:prstGeom prst="rect">
            <a:avLst/>
          </a:prstGeom>
        </p:spPr>
        <p:txBody>
          <a:bodyPr vert="horz" lIns="128016" tIns="64008" rIns="128016" bIns="64008" rtlCol="1" anchor="ctr"/>
          <a:lstStyle>
            <a:lvl1pPr algn="r">
              <a:defRPr sz="1700">
                <a:solidFill>
                  <a:schemeClr val="tx1">
                    <a:tint val="75000"/>
                  </a:schemeClr>
                </a:solidFill>
              </a:defRPr>
            </a:lvl1pPr>
          </a:lstStyle>
          <a:p>
            <a:fld id="{CC78EB83-9349-426F-B126-78A4711E16C2}" type="datetimeFigureOut">
              <a:rPr lang="fa-IR" smtClean="0"/>
              <a:t>26/09/1443</a:t>
            </a:fld>
            <a:endParaRPr lang="fa-IR"/>
          </a:p>
        </p:txBody>
      </p:sp>
      <p:sp>
        <p:nvSpPr>
          <p:cNvPr id="5" name="Footer Placeholder 4"/>
          <p:cNvSpPr>
            <a:spLocks noGrp="1"/>
          </p:cNvSpPr>
          <p:nvPr>
            <p:ph type="ftr" sz="quarter" idx="3"/>
          </p:nvPr>
        </p:nvSpPr>
        <p:spPr>
          <a:xfrm>
            <a:off x="3280410" y="11865188"/>
            <a:ext cx="3040380" cy="681566"/>
          </a:xfrm>
          <a:prstGeom prst="rect">
            <a:avLst/>
          </a:prstGeom>
        </p:spPr>
        <p:txBody>
          <a:bodyPr vert="horz" lIns="128016" tIns="64008" rIns="128016" bIns="64008" rtlCol="1" anchor="ctr"/>
          <a:lstStyle>
            <a:lvl1pPr algn="ctr">
              <a:defRPr sz="17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80060" y="11865188"/>
            <a:ext cx="2240280" cy="681566"/>
          </a:xfrm>
          <a:prstGeom prst="rect">
            <a:avLst/>
          </a:prstGeom>
        </p:spPr>
        <p:txBody>
          <a:bodyPr vert="horz" lIns="128016" tIns="64008" rIns="128016" bIns="64008" rtlCol="1" anchor="ctr"/>
          <a:lstStyle>
            <a:lvl1pPr algn="l">
              <a:defRPr sz="1700">
                <a:solidFill>
                  <a:schemeClr val="tx1">
                    <a:tint val="75000"/>
                  </a:schemeClr>
                </a:solidFill>
              </a:defRPr>
            </a:lvl1pPr>
          </a:lstStyle>
          <a:p>
            <a:fld id="{C661BD65-5E96-47CC-AC99-5B46D4CBC2AC}" type="slidenum">
              <a:rPr lang="fa-IR" smtClean="0"/>
              <a:t>‹#›</a:t>
            </a:fld>
            <a:endParaRPr lang="fa-IR"/>
          </a:p>
        </p:txBody>
      </p:sp>
    </p:spTree>
    <p:extLst>
      <p:ext uri="{BB962C8B-B14F-4D97-AF65-F5344CB8AC3E}">
        <p14:creationId xmlns:p14="http://schemas.microsoft.com/office/powerpoint/2010/main" val="4245681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1" eaLnBrk="1" latinLnBrk="0" hangingPunct="1">
        <a:spcBef>
          <a:spcPct val="0"/>
        </a:spcBef>
        <a:buNone/>
        <a:defRPr sz="6200" kern="1200">
          <a:solidFill>
            <a:schemeClr val="tx1"/>
          </a:solidFill>
          <a:latin typeface="+mj-lt"/>
          <a:ea typeface="+mj-ea"/>
          <a:cs typeface="+mj-cs"/>
        </a:defRPr>
      </a:lvl1pPr>
    </p:titleStyle>
    <p:bodyStyle>
      <a:lvl1pPr marL="480060" indent="-480060" algn="r" defTabSz="1280160" rtl="1"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0130" indent="-400050" algn="r" defTabSz="1280160" rtl="1" eaLnBrk="1" latinLnBrk="0" hangingPunct="1">
        <a:spcBef>
          <a:spcPct val="20000"/>
        </a:spcBef>
        <a:buFont typeface="Arial" panose="020B0604020202020204" pitchFamily="34" charset="0"/>
        <a:buChar char="–"/>
        <a:defRPr sz="3900" kern="1200">
          <a:solidFill>
            <a:schemeClr val="tx1"/>
          </a:solidFill>
          <a:latin typeface="+mn-lt"/>
          <a:ea typeface="+mn-ea"/>
          <a:cs typeface="+mn-cs"/>
        </a:defRPr>
      </a:lvl2pPr>
      <a:lvl3pPr marL="1600200" indent="-320040" algn="r" defTabSz="1280160" rtl="1"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028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r" defTabSz="128016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fa-IR"/>
      </a:defPPr>
      <a:lvl1pPr marL="0" algn="r" defTabSz="1280160" rtl="1" eaLnBrk="1" latinLnBrk="0" hangingPunct="1">
        <a:defRPr sz="2500" kern="1200">
          <a:solidFill>
            <a:schemeClr val="tx1"/>
          </a:solidFill>
          <a:latin typeface="+mn-lt"/>
          <a:ea typeface="+mn-ea"/>
          <a:cs typeface="+mn-cs"/>
        </a:defRPr>
      </a:lvl1pPr>
      <a:lvl2pPr marL="640080" algn="r" defTabSz="1280160" rtl="1" eaLnBrk="1" latinLnBrk="0" hangingPunct="1">
        <a:defRPr sz="2500" kern="1200">
          <a:solidFill>
            <a:schemeClr val="tx1"/>
          </a:solidFill>
          <a:latin typeface="+mn-lt"/>
          <a:ea typeface="+mn-ea"/>
          <a:cs typeface="+mn-cs"/>
        </a:defRPr>
      </a:lvl2pPr>
      <a:lvl3pPr marL="1280160" algn="r" defTabSz="1280160" rtl="1" eaLnBrk="1" latinLnBrk="0" hangingPunct="1">
        <a:defRPr sz="2500" kern="1200">
          <a:solidFill>
            <a:schemeClr val="tx1"/>
          </a:solidFill>
          <a:latin typeface="+mn-lt"/>
          <a:ea typeface="+mn-ea"/>
          <a:cs typeface="+mn-cs"/>
        </a:defRPr>
      </a:lvl3pPr>
      <a:lvl4pPr marL="1920240" algn="r" defTabSz="1280160" rtl="1" eaLnBrk="1" latinLnBrk="0" hangingPunct="1">
        <a:defRPr sz="2500" kern="1200">
          <a:solidFill>
            <a:schemeClr val="tx1"/>
          </a:solidFill>
          <a:latin typeface="+mn-lt"/>
          <a:ea typeface="+mn-ea"/>
          <a:cs typeface="+mn-cs"/>
        </a:defRPr>
      </a:lvl4pPr>
      <a:lvl5pPr marL="2560320" algn="r" defTabSz="1280160" rtl="1" eaLnBrk="1" latinLnBrk="0" hangingPunct="1">
        <a:defRPr sz="2500" kern="1200">
          <a:solidFill>
            <a:schemeClr val="tx1"/>
          </a:solidFill>
          <a:latin typeface="+mn-lt"/>
          <a:ea typeface="+mn-ea"/>
          <a:cs typeface="+mn-cs"/>
        </a:defRPr>
      </a:lvl5pPr>
      <a:lvl6pPr marL="3200400" algn="r" defTabSz="1280160" rtl="1" eaLnBrk="1" latinLnBrk="0" hangingPunct="1">
        <a:defRPr sz="2500" kern="1200">
          <a:solidFill>
            <a:schemeClr val="tx1"/>
          </a:solidFill>
          <a:latin typeface="+mn-lt"/>
          <a:ea typeface="+mn-ea"/>
          <a:cs typeface="+mn-cs"/>
        </a:defRPr>
      </a:lvl6pPr>
      <a:lvl7pPr marL="3840480" algn="r" defTabSz="1280160" rtl="1" eaLnBrk="1" latinLnBrk="0" hangingPunct="1">
        <a:defRPr sz="2500" kern="1200">
          <a:solidFill>
            <a:schemeClr val="tx1"/>
          </a:solidFill>
          <a:latin typeface="+mn-lt"/>
          <a:ea typeface="+mn-ea"/>
          <a:cs typeface="+mn-cs"/>
        </a:defRPr>
      </a:lvl7pPr>
      <a:lvl8pPr marL="4480560" algn="r" defTabSz="1280160" rtl="1" eaLnBrk="1" latinLnBrk="0" hangingPunct="1">
        <a:defRPr sz="2500" kern="1200">
          <a:solidFill>
            <a:schemeClr val="tx1"/>
          </a:solidFill>
          <a:latin typeface="+mn-lt"/>
          <a:ea typeface="+mn-ea"/>
          <a:cs typeface="+mn-cs"/>
        </a:defRPr>
      </a:lvl8pPr>
      <a:lvl9pPr marL="5120640" algn="r" defTabSz="1280160" rtl="1"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ojnews.com/"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2" y="0"/>
            <a:ext cx="10692109" cy="15120000"/>
          </a:xfrm>
          <a:prstGeom prst="rect">
            <a:avLst/>
          </a:prstGeom>
        </p:spPr>
      </p:pic>
      <p:sp>
        <p:nvSpPr>
          <p:cNvPr id="6" name="TextBox 5"/>
          <p:cNvSpPr txBox="1"/>
          <p:nvPr/>
        </p:nvSpPr>
        <p:spPr>
          <a:xfrm>
            <a:off x="336104" y="2646884"/>
            <a:ext cx="2344479"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dirty="0" smtClean="0">
                <a:cs typeface="B Nazanin" panose="00000400000000000000" pitchFamily="2" charset="-78"/>
              </a:rPr>
              <a:t>آتریوم</a:t>
            </a:r>
            <a:endParaRPr lang="fa-IR" sz="1600" dirty="0">
              <a:cs typeface="B Nazanin" panose="00000400000000000000" pitchFamily="2" charset="-78"/>
            </a:endParaRPr>
          </a:p>
        </p:txBody>
      </p:sp>
      <p:sp>
        <p:nvSpPr>
          <p:cNvPr id="8" name="TextBox 7"/>
          <p:cNvSpPr txBox="1"/>
          <p:nvPr/>
        </p:nvSpPr>
        <p:spPr>
          <a:xfrm>
            <a:off x="4803739" y="1576264"/>
            <a:ext cx="4677381" cy="1440160"/>
          </a:xfrm>
          <a:prstGeom prst="rect">
            <a:avLst/>
          </a:prstGeom>
          <a:noFill/>
        </p:spPr>
        <p:txBody>
          <a:bodyPr wrap="square" rtlCol="1">
            <a:spAutoFit/>
          </a:bodyPr>
          <a:lstStyle/>
          <a:p>
            <a:endParaRPr lang="fa-IR" dirty="0"/>
          </a:p>
        </p:txBody>
      </p:sp>
      <p:sp>
        <p:nvSpPr>
          <p:cNvPr id="9" name="TextBox 8"/>
          <p:cNvSpPr txBox="1"/>
          <p:nvPr/>
        </p:nvSpPr>
        <p:spPr>
          <a:xfrm>
            <a:off x="1692022" y="4648326"/>
            <a:ext cx="8709830" cy="156966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just"/>
            <a:r>
              <a:rPr lang="fa-IR" sz="1600" dirty="0">
                <a:cs typeface="B Nazanin" panose="00000400000000000000" pitchFamily="2" charset="-78"/>
              </a:rPr>
              <a:t>از آنجایی که با تکنولوژی امروزه پیشبینی و مهار زلزله محال است ، در نتیجه سعی میکنیم استحکام و آماده سازی ساختمان ها را بیشتر کنیم.امروزه صاحبان قدرت به دنبال راهی می گردند که خساراتا قتصادی ، مالی و جانی را به حداقل برسانند. طبیعت همیشه الهام بخش هنرمندان ، معماران ، صنعتگران و... می باشد، در این پروژه قصد داریم با الهام از طبیعت خانه ای را برای قشری ارزشمند اما آسیب پذیر طراحی کنیم و محیط جامعه را برای این افراد ایمن تر سازیم . امید به زندگی و شادی و نشاط را افزایش دهیم .</a:t>
            </a:r>
            <a:endParaRPr lang="en-US" sz="1600" dirty="0">
              <a:cs typeface="B Nazanin" panose="00000400000000000000" pitchFamily="2" charset="-78"/>
            </a:endParaRPr>
          </a:p>
          <a:p>
            <a:pPr algn="just"/>
            <a:r>
              <a:rPr lang="fa-IR" sz="1600" dirty="0">
                <a:cs typeface="B Nazanin" panose="00000400000000000000" pitchFamily="2" charset="-78"/>
              </a:rPr>
              <a:t>سالمندان به عنوان قشری آسیب پذیربه دلایل مشکلات سالخوردگی ، توان جسمانی پایین و داشتن بیماری های مختلف ، از توان دفاعی کمتری دربرابر زلزله نسبت به بقیه افراد جامعه برخوردارند ، آسیب پذیرترند و نیازمند توجه بیشتری می باشند.</a:t>
            </a:r>
            <a:endParaRPr lang="en-US" sz="1600" dirty="0">
              <a:cs typeface="B Nazanin" panose="00000400000000000000" pitchFamily="2" charset="-78"/>
            </a:endParaRPr>
          </a:p>
        </p:txBody>
      </p:sp>
      <p:sp>
        <p:nvSpPr>
          <p:cNvPr id="11" name="TextBox 10"/>
          <p:cNvSpPr txBox="1"/>
          <p:nvPr/>
        </p:nvSpPr>
        <p:spPr>
          <a:xfrm>
            <a:off x="3792488" y="1854589"/>
            <a:ext cx="6531741"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dirty="0">
                <a:cs typeface="B Nazanin" panose="00000400000000000000" pitchFamily="2" charset="-78"/>
              </a:rPr>
              <a:t>یکی از بلایای طبیعی که همواره زنگی انسان ها را تحت تاثیر قرار میدهد زلزله  است. به لرزش ناگهانی زمین که در اثر آزاد شدن انرژی موجود در زیر زمین به وجود می آید ، زمین لرزه یا زلزله می گویند.از آنجایی که ایران در یک کمربند زلزله خیز قرار دارد، خطر زلزله برای ایرانیان بیشتر است. زلزله با توجه به شدت و قدرتی که دارد، محیط اطرافش را تحت تاثیر قرار می دهد و آسیب هایی مانند آسیب های اقتصادی و مالی و جانی و روحی و روانی زیادی میزند که یک سری از آنها جبران ناپذیرند</a:t>
            </a:r>
            <a:r>
              <a:rPr lang="fa-IR" sz="1600" dirty="0" smtClean="0">
                <a:cs typeface="B Nazanin" panose="00000400000000000000" pitchFamily="2" charset="-78"/>
              </a:rPr>
              <a:t>.</a:t>
            </a:r>
            <a:endParaRPr lang="en-US" sz="1600" dirty="0">
              <a:cs typeface="B Nazanin" panose="00000400000000000000" pitchFamily="2" charset="-78"/>
            </a:endParaRPr>
          </a:p>
        </p:txBody>
      </p:sp>
      <p:sp>
        <p:nvSpPr>
          <p:cNvPr id="12" name="TextBox 11"/>
          <p:cNvSpPr txBox="1"/>
          <p:nvPr/>
        </p:nvSpPr>
        <p:spPr>
          <a:xfrm>
            <a:off x="4080520" y="684981"/>
            <a:ext cx="5546185"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b="1" dirty="0">
                <a:cs typeface="B Nazanin" panose="00000400000000000000" pitchFamily="2" charset="-78"/>
              </a:rPr>
              <a:t>طراحی خانه دوستدار سالمند با رویکرد کیتین پایدار</a:t>
            </a:r>
            <a:endParaRPr lang="fa-IR" sz="1600" dirty="0">
              <a:cs typeface="B Nazanin" panose="00000400000000000000" pitchFamily="2" charset="-78"/>
            </a:endParaRPr>
          </a:p>
        </p:txBody>
      </p:sp>
      <p:sp>
        <p:nvSpPr>
          <p:cNvPr id="13" name="TextBox 12"/>
          <p:cNvSpPr txBox="1"/>
          <p:nvPr/>
        </p:nvSpPr>
        <p:spPr>
          <a:xfrm>
            <a:off x="584928" y="562010"/>
            <a:ext cx="2415471" cy="58477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dirty="0" smtClean="0">
                <a:cs typeface="B Nazanin" panose="00000400000000000000" pitchFamily="2" charset="-78"/>
              </a:rPr>
              <a:t>سرکار خانم برکئی</a:t>
            </a:r>
          </a:p>
          <a:p>
            <a:r>
              <a:rPr lang="fa-IR" sz="1600" dirty="0" smtClean="0">
                <a:cs typeface="B Nazanin" panose="00000400000000000000" pitchFamily="2" charset="-78"/>
              </a:rPr>
              <a:t>نگار جلالی – سحر صادقی</a:t>
            </a:r>
            <a:endParaRPr lang="fa-IR" sz="1600" dirty="0">
              <a:cs typeface="B Nazanin" panose="00000400000000000000" pitchFamily="2" charset="-78"/>
            </a:endParaRPr>
          </a:p>
        </p:txBody>
      </p:sp>
      <p:sp>
        <p:nvSpPr>
          <p:cNvPr id="14" name="TextBox 13"/>
          <p:cNvSpPr txBox="1"/>
          <p:nvPr/>
        </p:nvSpPr>
        <p:spPr>
          <a:xfrm>
            <a:off x="369123" y="1492293"/>
            <a:ext cx="2322466"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dirty="0" smtClean="0">
                <a:cs typeface="B Nazanin" panose="00000400000000000000" pitchFamily="2" charset="-78"/>
              </a:rPr>
              <a:t>زلزله</a:t>
            </a:r>
            <a:endParaRPr lang="fa-IR" sz="1600" dirty="0">
              <a:cs typeface="B Nazanin" panose="00000400000000000000" pitchFamily="2" charset="-78"/>
            </a:endParaRPr>
          </a:p>
        </p:txBody>
      </p:sp>
      <p:sp>
        <p:nvSpPr>
          <p:cNvPr id="15" name="TextBox 14"/>
          <p:cNvSpPr txBox="1"/>
          <p:nvPr/>
        </p:nvSpPr>
        <p:spPr>
          <a:xfrm>
            <a:off x="347110" y="2097532"/>
            <a:ext cx="2344479"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600" dirty="0" smtClean="0">
                <a:cs typeface="B Nazanin" panose="00000400000000000000" pitchFamily="2" charset="-78"/>
              </a:rPr>
              <a:t>کیتین</a:t>
            </a:r>
            <a:endParaRPr lang="fa-IR" sz="1600" dirty="0">
              <a:cs typeface="B Nazanin" panose="00000400000000000000" pitchFamily="2" charset="-78"/>
            </a:endParaRPr>
          </a:p>
        </p:txBody>
      </p:sp>
      <p:sp>
        <p:nvSpPr>
          <p:cNvPr id="16" name="TextBox 15"/>
          <p:cNvSpPr txBox="1"/>
          <p:nvPr/>
        </p:nvSpPr>
        <p:spPr>
          <a:xfrm>
            <a:off x="295880" y="6637158"/>
            <a:ext cx="5328592" cy="50783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just"/>
            <a:r>
              <a:rPr lang="fa-IR" sz="1800" dirty="0" smtClean="0">
                <a:cs typeface="B Nazanin" panose="00000400000000000000" pitchFamily="2" charset="-78"/>
              </a:rPr>
              <a:t> </a:t>
            </a:r>
            <a:r>
              <a:rPr lang="fa-IR" sz="1600" dirty="0">
                <a:cs typeface="B Nazanin" panose="00000400000000000000" pitchFamily="2" charset="-78"/>
              </a:rPr>
              <a:t>1- پس از یادگیری مبانی معماری </a:t>
            </a:r>
            <a:r>
              <a:rPr lang="fa-IR" sz="1600" dirty="0" smtClean="0">
                <a:cs typeface="B Nazanin" panose="00000400000000000000" pitchFamily="2" charset="-78"/>
              </a:rPr>
              <a:t>به </a:t>
            </a:r>
            <a:r>
              <a:rPr lang="fa-IR" sz="1600" dirty="0">
                <a:cs typeface="B Nazanin" panose="00000400000000000000" pitchFamily="2" charset="-78"/>
              </a:rPr>
              <a:t>یافتن مشکلات در قسمت های مختلف جامعه و دلایل خرابی و کمبود استحکام ساختمان ها پرداختیم </a:t>
            </a:r>
            <a:r>
              <a:rPr lang="fa-IR" sz="1600" dirty="0" smtClean="0">
                <a:cs typeface="B Nazanin" panose="00000400000000000000" pitchFamily="2" charset="-78"/>
              </a:rPr>
              <a:t>، پرسش هایی را درباره </a:t>
            </a:r>
            <a:r>
              <a:rPr lang="fa-IR" sz="1600" dirty="0">
                <a:cs typeface="B Nazanin" panose="00000400000000000000" pitchFamily="2" charset="-78"/>
              </a:rPr>
              <a:t>چیستی و چگونگی زلزله و انواع خسارارتی که به محیط وارد میکند و راه های کاهش خسارات ناشی از آن </a:t>
            </a:r>
            <a:r>
              <a:rPr lang="fa-IR" sz="1600" dirty="0" smtClean="0">
                <a:cs typeface="B Nazanin" panose="00000400000000000000" pitchFamily="2" charset="-78"/>
              </a:rPr>
              <a:t>طرح کردیم و سوالاتی </a:t>
            </a:r>
            <a:r>
              <a:rPr lang="fa-IR" sz="1600" dirty="0">
                <a:cs typeface="B Nazanin" panose="00000400000000000000" pitchFamily="2" charset="-78"/>
              </a:rPr>
              <a:t>را درباره چگونگی بهبود روابط میان سالمندان و افراد جامعه و چگونگی بالابردن امنیت این افراد در هنگام زلزله طرح کردیم</a:t>
            </a:r>
          </a:p>
          <a:p>
            <a:pPr algn="just"/>
            <a:r>
              <a:rPr lang="fa-IR" sz="1600" dirty="0">
                <a:cs typeface="B Nazanin" panose="00000400000000000000" pitchFamily="2" charset="-78"/>
              </a:rPr>
              <a:t>2- سپس به دنبال راه حل گشتیم و درباره آن فرضیه سازی کردیم و خانه های گرد </a:t>
            </a:r>
            <a:r>
              <a:rPr lang="fa-IR" sz="1600" dirty="0" smtClean="0">
                <a:cs typeface="B Nazanin" panose="00000400000000000000" pitchFamily="2" charset="-78"/>
              </a:rPr>
              <a:t>و گنبد شکل در </a:t>
            </a:r>
            <a:r>
              <a:rPr lang="fa-IR" sz="1600" dirty="0">
                <a:cs typeface="B Nazanin" panose="00000400000000000000" pitchFamily="2" charset="-78"/>
              </a:rPr>
              <a:t>برابر زلزله از مقاومت بالایی برخوردارند همچنین پوسته خرخاکی در حالت کروی داراری مقاومت بسیار بیشتری نسبت به حالت صاف است</a:t>
            </a:r>
            <a:r>
              <a:rPr lang="fa-IR" sz="1600" dirty="0" smtClean="0">
                <a:cs typeface="B Nazanin" panose="00000400000000000000" pitchFamily="2" charset="-78"/>
              </a:rPr>
              <a:t>.</a:t>
            </a:r>
          </a:p>
          <a:p>
            <a:pPr algn="just"/>
            <a:r>
              <a:rPr lang="fa-IR" sz="1600" dirty="0">
                <a:cs typeface="B Nazanin" panose="00000400000000000000" pitchFamily="2" charset="-78"/>
              </a:rPr>
              <a:t>3- با استفاده از مقالات مدرج و</a:t>
            </a:r>
            <a:r>
              <a:rPr lang="fa-IR" sz="1600" dirty="0" smtClean="0">
                <a:cs typeface="B Nazanin" panose="00000400000000000000" pitchFamily="2" charset="-78"/>
              </a:rPr>
              <a:t> </a:t>
            </a:r>
            <a:r>
              <a:rPr lang="fa-IR" sz="1600" dirty="0">
                <a:cs typeface="B Nazanin" panose="00000400000000000000" pitchFamily="2" charset="-78"/>
              </a:rPr>
              <a:t>سایت های معتبر </a:t>
            </a:r>
            <a:r>
              <a:rPr lang="fa-IR" sz="1600" dirty="0" smtClean="0">
                <a:cs typeface="B Nazanin" panose="00000400000000000000" pitchFamily="2" charset="-78"/>
              </a:rPr>
              <a:t>به </a:t>
            </a:r>
            <a:r>
              <a:rPr lang="fa-IR" sz="1600" dirty="0">
                <a:cs typeface="B Nazanin" panose="00000400000000000000" pitchFamily="2" charset="-78"/>
              </a:rPr>
              <a:t>استدلال هایی مبنی بر </a:t>
            </a:r>
            <a:r>
              <a:rPr lang="fa-IR" sz="1600" dirty="0" smtClean="0">
                <a:cs typeface="B Nazanin" panose="00000400000000000000" pitchFamily="2" charset="-78"/>
              </a:rPr>
              <a:t>آن رسیدیم </a:t>
            </a:r>
            <a:r>
              <a:rPr lang="fa-IR" sz="1600" dirty="0">
                <a:cs typeface="B Nazanin" panose="00000400000000000000" pitchFamily="2" charset="-78"/>
              </a:rPr>
              <a:t>که با استفاده از این دو فرم در کنار هم می توان سازه ی مستحکمی دربرابر زلزله ساخت . از طرفی </a:t>
            </a:r>
            <a:r>
              <a:rPr lang="fa-IR" sz="1600" dirty="0" smtClean="0">
                <a:cs typeface="B Nazanin" panose="00000400000000000000" pitchFamily="2" charset="-78"/>
              </a:rPr>
              <a:t>به </a:t>
            </a:r>
            <a:r>
              <a:rPr lang="fa-IR" sz="1600" dirty="0">
                <a:cs typeface="B Nazanin" panose="00000400000000000000" pitchFamily="2" charset="-78"/>
              </a:rPr>
              <a:t>مشکلات افراد سالمند پرداختیم و </a:t>
            </a:r>
            <a:r>
              <a:rPr lang="fa-IR" sz="1600" dirty="0" smtClean="0">
                <a:cs typeface="B Nazanin" panose="00000400000000000000" pitchFamily="2" charset="-78"/>
              </a:rPr>
              <a:t>به </a:t>
            </a:r>
            <a:r>
              <a:rPr lang="fa-IR" sz="1600" dirty="0">
                <a:cs typeface="B Nazanin" panose="00000400000000000000" pitchFamily="2" charset="-78"/>
              </a:rPr>
              <a:t>این نتیجه رسیدیم که آنها نیازمند توجه و ایجاد روابط عاطفی با اطرافیان خود هستند، کاربری این خانه ی دوستدار سالمند به شکلی است که برای حضور سالمندان طراحی شده و باعث برقراری رابطه ی مناسب با سالمندان و افراد جامعه می شود.</a:t>
            </a:r>
          </a:p>
          <a:p>
            <a:pPr algn="just"/>
            <a:r>
              <a:rPr lang="fa-IR" sz="1600" dirty="0">
                <a:cs typeface="B Nazanin" panose="00000400000000000000" pitchFamily="2" charset="-78"/>
              </a:rPr>
              <a:t>4-نوشتن پروپوزال </a:t>
            </a:r>
          </a:p>
          <a:p>
            <a:pPr algn="just"/>
            <a:r>
              <a:rPr lang="fa-IR" sz="1600" dirty="0">
                <a:cs typeface="B Nazanin" panose="00000400000000000000" pitchFamily="2" charset="-78"/>
              </a:rPr>
              <a:t>5-ساخت ماکت و فرم دور و نیم کره پوسته ای </a:t>
            </a:r>
          </a:p>
          <a:p>
            <a:pPr algn="just"/>
            <a:r>
              <a:rPr lang="fa-IR" sz="1600" dirty="0">
                <a:cs typeface="B Nazanin" panose="00000400000000000000" pitchFamily="2" charset="-78"/>
              </a:rPr>
              <a:t>6-ارائه طرح مورد نظر</a:t>
            </a:r>
          </a:p>
          <a:p>
            <a:pPr algn="just"/>
            <a:endParaRPr lang="fa-IR" sz="1600" dirty="0">
              <a:cs typeface="B Nazanin" panose="00000400000000000000" pitchFamily="2" charset="-78"/>
            </a:endParaRPr>
          </a:p>
          <a:p>
            <a:pPr algn="just"/>
            <a:endParaRPr lang="fa-IR" sz="1800" dirty="0">
              <a:cs typeface="B Nazanin" panose="00000400000000000000" pitchFamily="2" charset="-78"/>
            </a:endParaRPr>
          </a:p>
        </p:txBody>
      </p:sp>
      <p:sp>
        <p:nvSpPr>
          <p:cNvPr id="17" name="TextBox 16"/>
          <p:cNvSpPr txBox="1"/>
          <p:nvPr/>
        </p:nvSpPr>
        <p:spPr>
          <a:xfrm>
            <a:off x="6390456" y="6691208"/>
            <a:ext cx="3241929" cy="304698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just"/>
            <a:r>
              <a:rPr lang="fa-IR" sz="1600" dirty="0">
                <a:cs typeface="B Nazanin" panose="00000400000000000000" pitchFamily="2" charset="-78"/>
              </a:rPr>
              <a:t>مشکلی که این گروه روی آن کار میکند سعی در کاهش خسارات جانی ، مالی و اقتصادی در مواقع وقوع زلزله و افزایش طول عمرو افزایش شادی و نشاط در قشر سالمندان است که سعی کردیم با ساخت خانه سالمندان در مواقع وقوع زلزله از سالمندان محافظت کنیم و با به وجود آوردن کاراگاه ها و مکان های سرگرمی و درمانی باعث افزایش شادی و نشاط و امید به زندگی مردم بشیم و ارتباط بین سالمندان و اقشار دیگر جامعه بیشتر کنیم. از آنجایی که شهر کرمان شهری زلزله خیز است و دارای 18 گسل فعال است کارمان را در شهر کرمان ساختیم</a:t>
            </a:r>
            <a:r>
              <a:rPr lang="fa-IR" sz="1600" dirty="0" smtClean="0">
                <a:cs typeface="B Nazanin" panose="00000400000000000000" pitchFamily="2" charset="-78"/>
              </a:rPr>
              <a:t>.</a:t>
            </a:r>
            <a:endParaRPr lang="en-US" sz="1600" dirty="0">
              <a:cs typeface="B Nazanin" panose="00000400000000000000" pitchFamily="2" charset="-78"/>
            </a:endParaRPr>
          </a:p>
        </p:txBody>
      </p:sp>
      <p:sp>
        <p:nvSpPr>
          <p:cNvPr id="19" name="TextBox 18"/>
          <p:cNvSpPr txBox="1"/>
          <p:nvPr/>
        </p:nvSpPr>
        <p:spPr>
          <a:xfrm>
            <a:off x="295880" y="13025536"/>
            <a:ext cx="8825199" cy="10772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just"/>
            <a:endParaRPr lang="fa-IR" sz="1600" dirty="0" smtClean="0">
              <a:cs typeface="B Nazanin" panose="00000400000000000000" pitchFamily="2" charset="-78"/>
            </a:endParaRPr>
          </a:p>
          <a:p>
            <a:pPr algn="just"/>
            <a:r>
              <a:rPr lang="fa-IR" sz="1600" dirty="0" smtClean="0">
                <a:cs typeface="B Nazanin" panose="00000400000000000000" pitchFamily="2" charset="-78"/>
              </a:rPr>
              <a:t>1- </a:t>
            </a:r>
            <a:r>
              <a:rPr lang="en-US" sz="1600" dirty="0">
                <a:cs typeface="B Nazanin" panose="00000400000000000000" pitchFamily="2" charset="-78"/>
              </a:rPr>
              <a:t>19 </a:t>
            </a:r>
            <a:r>
              <a:rPr lang="fa-IR" sz="1600" dirty="0">
                <a:cs typeface="B Nazanin" panose="00000400000000000000" pitchFamily="2" charset="-78"/>
              </a:rPr>
              <a:t> آبان 1398 (22:07:18) - </a:t>
            </a:r>
            <a:r>
              <a:rPr lang="en-US" sz="1600" u="sng" dirty="0">
                <a:cs typeface="B Nazanin" panose="00000400000000000000" pitchFamily="2" charset="-78"/>
                <a:hlinkClick r:id="rId3"/>
              </a:rPr>
              <a:t>https://www.mojnews.com/</a:t>
            </a:r>
            <a:r>
              <a:rPr lang="fa-IR" sz="1600" dirty="0">
                <a:cs typeface="B Nazanin" panose="00000400000000000000" pitchFamily="2" charset="-78"/>
              </a:rPr>
              <a:t> - 10 شهر بزرگ ایران برروی بزرگترین گسل های ایران</a:t>
            </a:r>
            <a:endParaRPr lang="en-US" sz="1600" dirty="0">
              <a:cs typeface="B Nazanin" panose="00000400000000000000" pitchFamily="2" charset="-78"/>
            </a:endParaRPr>
          </a:p>
          <a:p>
            <a:pPr algn="just"/>
            <a:r>
              <a:rPr lang="fa-IR" sz="1600" dirty="0">
                <a:cs typeface="B Nazanin" panose="00000400000000000000" pitchFamily="2" charset="-78"/>
              </a:rPr>
              <a:t>2- درویزه،ابولفضل – انامی راد ، سارا – درویزه ، منصور- انصاری ، رضا – رجبی ، حامد – اول شهریور 1393 - </a:t>
            </a:r>
            <a:r>
              <a:rPr lang="en-US" sz="1600" dirty="0">
                <a:cs typeface="B Nazanin" panose="00000400000000000000" pitchFamily="2" charset="-78"/>
              </a:rPr>
              <a:t>https://mme.modares.ac.ir/article-15-4178-fa.html</a:t>
            </a:r>
          </a:p>
        </p:txBody>
      </p:sp>
      <p:sp>
        <p:nvSpPr>
          <p:cNvPr id="20" name="TextBox 19"/>
          <p:cNvSpPr txBox="1"/>
          <p:nvPr/>
        </p:nvSpPr>
        <p:spPr>
          <a:xfrm>
            <a:off x="336104" y="10932421"/>
            <a:ext cx="9768320" cy="172354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r>
              <a:rPr lang="fa-IR" sz="1200" dirty="0" smtClean="0">
                <a:cs typeface="B Nazanin" panose="00000400000000000000" pitchFamily="2" charset="-78"/>
              </a:rPr>
              <a:t>م</a:t>
            </a:r>
          </a:p>
          <a:p>
            <a:endParaRPr lang="fa-IR" sz="1200" dirty="0">
              <a:cs typeface="B Nazanin" panose="00000400000000000000" pitchFamily="2" charset="-78"/>
            </a:endParaRPr>
          </a:p>
          <a:p>
            <a:r>
              <a:rPr lang="fa-IR" sz="1600" dirty="0" smtClean="0">
                <a:cs typeface="B Nazanin" panose="00000400000000000000" pitchFamily="2" charset="-78"/>
              </a:rPr>
              <a:t>شکلی </a:t>
            </a:r>
            <a:r>
              <a:rPr lang="fa-IR" sz="1600" dirty="0">
                <a:cs typeface="B Nazanin" panose="00000400000000000000" pitchFamily="2" charset="-78"/>
              </a:rPr>
              <a:t>که این گروه روی آن کار میکند سعی در کاهش خسارات جانی ، مالی و اقتصادی در مواقع وقوع زلزله و افزایش طول عمر و افزایش شادی و نشاط در قشر سالمندان است که سعی کردیم با ساخت خانه سالمندان در مواقع وقوع زلزله از سالمندان محافظت کنیم و با به وجود آوردن کارگاه ها و مکان های سرگرمی و درمانی باعث افزایش شادی و نشاط و امید به زندگی مردم بشیم و ارتباط بین سالمندان و اقشار دیگر جامعه بیشتر کنیم. از آنجایی که شهر کرمان شهری زلزله خیز است و دارای 18 گسل فعال است اقلیم کارمان را انجا قرار دادیم. </a:t>
            </a:r>
            <a:endParaRPr lang="en-US" sz="1600" dirty="0">
              <a:cs typeface="B Nazanin" panose="00000400000000000000" pitchFamily="2" charset="-78"/>
            </a:endParaRPr>
          </a:p>
          <a:p>
            <a:endParaRPr lang="fa-IR" sz="1800" dirty="0">
              <a:cs typeface="B Nazanin" panose="00000400000000000000" pitchFamily="2" charset="-78"/>
            </a:endParaRPr>
          </a:p>
        </p:txBody>
      </p:sp>
      <p:pic>
        <p:nvPicPr>
          <p:cNvPr id="2" name="Picture 1"/>
          <p:cNvPicPr>
            <a:picLocks noChangeAspect="1"/>
          </p:cNvPicPr>
          <p:nvPr/>
        </p:nvPicPr>
        <p:blipFill>
          <a:blip r:embed="rId4"/>
          <a:stretch>
            <a:fillRect/>
          </a:stretch>
        </p:blipFill>
        <p:spPr>
          <a:xfrm>
            <a:off x="112626" y="3134755"/>
            <a:ext cx="2016224" cy="1504700"/>
          </a:xfrm>
          <a:prstGeom prst="rect">
            <a:avLst/>
          </a:prstGeom>
        </p:spPr>
      </p:pic>
      <p:pic>
        <p:nvPicPr>
          <p:cNvPr id="18" name="Pictur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040" y="3150844"/>
            <a:ext cx="2070238" cy="1511080"/>
          </a:xfrm>
          <a:prstGeom prst="rect">
            <a:avLst/>
          </a:prstGeom>
          <a:noFill/>
          <a:ln>
            <a:noFill/>
          </a:ln>
        </p:spPr>
      </p:pic>
      <p:pic>
        <p:nvPicPr>
          <p:cNvPr id="3" name="Picture 2"/>
          <p:cNvPicPr>
            <a:picLocks noChangeAspect="1"/>
          </p:cNvPicPr>
          <p:nvPr/>
        </p:nvPicPr>
        <p:blipFill>
          <a:blip r:embed="rId6"/>
          <a:stretch>
            <a:fillRect/>
          </a:stretch>
        </p:blipFill>
        <p:spPr>
          <a:xfrm>
            <a:off x="5754699" y="9500724"/>
            <a:ext cx="2056448" cy="1669170"/>
          </a:xfrm>
          <a:prstGeom prst="rect">
            <a:avLst/>
          </a:prstGeom>
        </p:spPr>
      </p:pic>
      <p:sp>
        <p:nvSpPr>
          <p:cNvPr id="4" name="Rectangle 3"/>
          <p:cNvSpPr/>
          <p:nvPr/>
        </p:nvSpPr>
        <p:spPr>
          <a:xfrm>
            <a:off x="8011420" y="9738196"/>
            <a:ext cx="2312809" cy="1194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4" name="Picture 23"/>
          <p:cNvPicPr/>
          <p:nvPr/>
        </p:nvPicPr>
        <p:blipFill>
          <a:blip r:embed="rId7"/>
          <a:stretch>
            <a:fillRect/>
          </a:stretch>
        </p:blipFill>
        <p:spPr>
          <a:xfrm>
            <a:off x="8011420" y="9738195"/>
            <a:ext cx="2293278" cy="1194225"/>
          </a:xfrm>
          <a:prstGeom prst="rect">
            <a:avLst/>
          </a:prstGeom>
        </p:spPr>
      </p:pic>
    </p:spTree>
    <p:extLst>
      <p:ext uri="{BB962C8B-B14F-4D97-AF65-F5344CB8AC3E}">
        <p14:creationId xmlns:p14="http://schemas.microsoft.com/office/powerpoint/2010/main" val="117466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747</Words>
  <Application>Microsoft Office PowerPoint</Application>
  <PresentationFormat>A3 Paper (297x420 mm)</PresentationFormat>
  <Paragraphs>22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 Nazanin</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zahara karimian</dc:creator>
  <cp:lastModifiedBy>Sahar</cp:lastModifiedBy>
  <cp:revision>35</cp:revision>
  <dcterms:created xsi:type="dcterms:W3CDTF">2022-03-02T04:39:25Z</dcterms:created>
  <dcterms:modified xsi:type="dcterms:W3CDTF">2022-04-27T08:25:12Z</dcterms:modified>
</cp:coreProperties>
</file>